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  <p:sldId id="258" r:id="rId3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62E2A1DF-2806-4B4D-8E00-32A57FC5A0E4}">
          <p14:sldIdLst>
            <p14:sldId id="260"/>
            <p14:sldId id="258"/>
          </p14:sldIdLst>
        </p14:section>
        <p14:section name="タイトルなしのセクション" id="{C58FE989-25EC-4901-A78A-699640EF1EB7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3" autoAdjust="0"/>
    <p:restoredTop sz="94660"/>
  </p:normalViewPr>
  <p:slideViewPr>
    <p:cSldViewPr snapToGrid="0">
      <p:cViewPr varScale="1">
        <p:scale>
          <a:sx n="98" d="100"/>
          <a:sy n="98" d="100"/>
        </p:scale>
        <p:origin x="282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925B-C801-4CA3-90E0-EBC8B11F8D5D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498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925B-C801-4CA3-90E0-EBC8B11F8D5D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6237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925B-C801-4CA3-90E0-EBC8B11F8D5D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1733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925B-C801-4CA3-90E0-EBC8B11F8D5D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5803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925B-C801-4CA3-90E0-EBC8B11F8D5D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4189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925B-C801-4CA3-90E0-EBC8B11F8D5D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3264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925B-C801-4CA3-90E0-EBC8B11F8D5D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1307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925B-C801-4CA3-90E0-EBC8B11F8D5D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0013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925B-C801-4CA3-90E0-EBC8B11F8D5D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5798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925B-C801-4CA3-90E0-EBC8B11F8D5D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7057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B925B-C801-4CA3-90E0-EBC8B11F8D5D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7781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B925B-C801-4CA3-90E0-EBC8B11F8D5D}" type="datetimeFigureOut">
              <a:rPr kumimoji="1" lang="ja-JP" altLang="en-US" smtClean="0"/>
              <a:t>2024/4/1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B0B7F-210B-4CDB-BECA-5D43F7A68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0572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466968" y="1971618"/>
            <a:ext cx="2093206" cy="273811"/>
          </a:xfrm>
        </p:spPr>
        <p:txBody>
          <a:bodyPr>
            <a:noAutofit/>
          </a:bodyPr>
          <a:lstStyle/>
          <a:p>
            <a:r>
              <a:rPr lang="ja-JP" altLang="en-US" sz="1600" b="1" dirty="0"/>
              <a:t>プレミアムプラン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2268665" y="1500824"/>
            <a:ext cx="2489812" cy="33050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344020" y="1544152"/>
            <a:ext cx="23391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b="1" dirty="0">
                <a:solidFill>
                  <a:schemeClr val="bg1"/>
                </a:solidFill>
                <a:latin typeface="Brush Script MT" panose="03060802040406070304" pitchFamily="66" charset="0"/>
              </a:rPr>
              <a:t>表彰・記念パーティーに最適！</a:t>
            </a:r>
          </a:p>
        </p:txBody>
      </p:sp>
      <p:sp>
        <p:nvSpPr>
          <p:cNvPr id="26" name="正方形/長方形 25"/>
          <p:cNvSpPr/>
          <p:nvPr/>
        </p:nvSpPr>
        <p:spPr>
          <a:xfrm>
            <a:off x="2578059" y="2326076"/>
            <a:ext cx="194957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100" dirty="0">
                <a:solidFill>
                  <a:srgbClr val="323232"/>
                </a:solidFill>
                <a:latin typeface="+mn-ea"/>
              </a:rPr>
              <a:t>1</a:t>
            </a:r>
            <a:r>
              <a:rPr lang="ja-JP" altLang="en-US" sz="1100" dirty="0">
                <a:solidFill>
                  <a:srgbClr val="323232"/>
                </a:solidFill>
                <a:latin typeface="+mn-ea"/>
              </a:rPr>
              <a:t>名あたり </a:t>
            </a:r>
            <a:r>
              <a:rPr lang="en-US" altLang="ja-JP" sz="1100" dirty="0">
                <a:solidFill>
                  <a:srgbClr val="323232"/>
                </a:solidFill>
                <a:latin typeface="+mn-ea"/>
              </a:rPr>
              <a:t>(</a:t>
            </a:r>
            <a:r>
              <a:rPr lang="ja-JP" altLang="en-US" sz="1100" dirty="0">
                <a:solidFill>
                  <a:srgbClr val="323232"/>
                </a:solidFill>
                <a:latin typeface="+mn-ea"/>
              </a:rPr>
              <a:t>税込</a:t>
            </a:r>
            <a:r>
              <a:rPr lang="en-US" altLang="ja-JP" sz="1100" dirty="0">
                <a:solidFill>
                  <a:srgbClr val="323232"/>
                </a:solidFill>
                <a:latin typeface="+mn-ea"/>
              </a:rPr>
              <a:t>) :</a:t>
            </a:r>
            <a:r>
              <a:rPr lang="en-US" altLang="ja-JP" sz="1100" dirty="0">
                <a:solidFill>
                  <a:srgbClr val="ED551B"/>
                </a:solidFill>
                <a:latin typeface="+mn-ea"/>
              </a:rPr>
              <a:t>10,000</a:t>
            </a:r>
            <a:r>
              <a:rPr lang="ja-JP" altLang="en-US" sz="1100" dirty="0">
                <a:solidFill>
                  <a:srgbClr val="ED551B"/>
                </a:solidFill>
                <a:latin typeface="+mn-ea"/>
              </a:rPr>
              <a:t>円 </a:t>
            </a:r>
            <a:endParaRPr lang="ja-JP" altLang="en-US" sz="1100" i="0" dirty="0">
              <a:solidFill>
                <a:srgbClr val="ED551B"/>
              </a:solidFill>
              <a:effectLst/>
              <a:latin typeface="+mn-ea"/>
            </a:endParaRPr>
          </a:p>
        </p:txBody>
      </p:sp>
      <p:cxnSp>
        <p:nvCxnSpPr>
          <p:cNvPr id="30" name="直線コネクタ 29"/>
          <p:cNvCxnSpPr/>
          <p:nvPr/>
        </p:nvCxnSpPr>
        <p:spPr>
          <a:xfrm>
            <a:off x="307973" y="7511197"/>
            <a:ext cx="6242055" cy="10653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" name="図 3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490" b="22516"/>
          <a:stretch/>
        </p:blipFill>
        <p:spPr>
          <a:xfrm>
            <a:off x="2207591" y="250883"/>
            <a:ext cx="2611961" cy="941634"/>
          </a:xfrm>
          <a:prstGeom prst="rect">
            <a:avLst/>
          </a:prstGeom>
        </p:spPr>
      </p:pic>
      <p:sp>
        <p:nvSpPr>
          <p:cNvPr id="39" name="正方形/長方形 38"/>
          <p:cNvSpPr/>
          <p:nvPr/>
        </p:nvSpPr>
        <p:spPr>
          <a:xfrm>
            <a:off x="165253" y="121185"/>
            <a:ext cx="6534836" cy="87167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2551224" y="8837965"/>
            <a:ext cx="18700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err="1"/>
              <a:t>Serafina</a:t>
            </a:r>
            <a:r>
              <a:rPr kumimoji="1" lang="en-US" altLang="ja-JP" sz="1200" dirty="0"/>
              <a:t> NEW YORK</a:t>
            </a:r>
            <a:r>
              <a:rPr kumimoji="1" lang="ja-JP" altLang="en-US" sz="1200" dirty="0"/>
              <a:t>丸の内</a:t>
            </a:r>
          </a:p>
        </p:txBody>
      </p:sp>
      <p:sp>
        <p:nvSpPr>
          <p:cNvPr id="28" name="サブタイトル 2"/>
          <p:cNvSpPr txBox="1">
            <a:spLocks/>
          </p:cNvSpPr>
          <p:nvPr/>
        </p:nvSpPr>
        <p:spPr>
          <a:xfrm>
            <a:off x="2549823" y="8157627"/>
            <a:ext cx="1872867" cy="2567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600" b="1" dirty="0"/>
              <a:t>少人数プラン</a:t>
            </a:r>
          </a:p>
        </p:txBody>
      </p:sp>
      <p:sp>
        <p:nvSpPr>
          <p:cNvPr id="38" name="正方形/長方形 37"/>
          <p:cNvSpPr/>
          <p:nvPr/>
        </p:nvSpPr>
        <p:spPr>
          <a:xfrm>
            <a:off x="2241350" y="7685940"/>
            <a:ext cx="2489812" cy="33050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2308578" y="7720294"/>
            <a:ext cx="23553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solidFill>
                  <a:schemeClr val="bg1"/>
                </a:solidFill>
                <a:latin typeface="Brush Script MT" panose="03060802040406070304" pitchFamily="66" charset="0"/>
              </a:rPr>
              <a:t>少人数プラン！～３２名様まで</a:t>
            </a:r>
          </a:p>
        </p:txBody>
      </p:sp>
      <p:sp>
        <p:nvSpPr>
          <p:cNvPr id="42" name="正方形/長方形 41"/>
          <p:cNvSpPr/>
          <p:nvPr/>
        </p:nvSpPr>
        <p:spPr>
          <a:xfrm>
            <a:off x="2400061" y="8474857"/>
            <a:ext cx="217239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1</a:t>
            </a:r>
            <a:r>
              <a:rPr lang="ja-JP" altLang="en-US" sz="1200" dirty="0">
                <a:solidFill>
                  <a:srgbClr val="323232"/>
                </a:solidFill>
                <a:latin typeface="+mn-ea"/>
              </a:rPr>
              <a:t>名あたり </a:t>
            </a:r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(</a:t>
            </a:r>
            <a:r>
              <a:rPr lang="ja-JP" altLang="en-US" sz="1200" dirty="0">
                <a:solidFill>
                  <a:srgbClr val="323232"/>
                </a:solidFill>
                <a:latin typeface="+mn-ea"/>
              </a:rPr>
              <a:t>税込</a:t>
            </a:r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) :</a:t>
            </a:r>
            <a:r>
              <a:rPr lang="en-US" altLang="ja-JP" sz="1200" dirty="0">
                <a:solidFill>
                  <a:srgbClr val="ED551B"/>
                </a:solidFill>
                <a:latin typeface="+mn-ea"/>
              </a:rPr>
              <a:t>6,500</a:t>
            </a:r>
            <a:r>
              <a:rPr lang="ja-JP" altLang="en-US" sz="1200" dirty="0">
                <a:solidFill>
                  <a:srgbClr val="ED551B"/>
                </a:solidFill>
                <a:latin typeface="+mn-ea"/>
              </a:rPr>
              <a:t>円～ </a:t>
            </a:r>
            <a:endParaRPr lang="ja-JP" altLang="en-US" sz="1200" i="0" dirty="0">
              <a:solidFill>
                <a:srgbClr val="ED551B"/>
              </a:solidFill>
              <a:effectLst/>
              <a:latin typeface="+mn-ea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454975" y="2777733"/>
            <a:ext cx="6117191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ja-JP" sz="1100" b="1" u="sng" dirty="0">
                <a:latin typeface="游ゴシック 本文"/>
                <a:ea typeface="+mj-ea"/>
              </a:rPr>
              <a:t>冷菜</a:t>
            </a:r>
          </a:p>
          <a:p>
            <a:pPr algn="ctr"/>
            <a:r>
              <a:rPr lang="ja-JP" altLang="ja-JP" sz="1100" dirty="0">
                <a:latin typeface="游ゴシック 本文"/>
                <a:ea typeface="+mj-ea"/>
              </a:rPr>
              <a:t>・旬野菜のミスタヴェルデ・魚介類のマンダリンマリネ・ブリュスケッタ各種</a:t>
            </a:r>
          </a:p>
          <a:p>
            <a:pPr algn="ctr"/>
            <a:r>
              <a:rPr lang="ja-JP" altLang="ja-JP" sz="1100" dirty="0">
                <a:latin typeface="游ゴシック 本文"/>
                <a:ea typeface="+mj-ea"/>
              </a:rPr>
              <a:t>・旬魚のカルパッチョ・生ハムとサラミの盛り合わせ</a:t>
            </a:r>
          </a:p>
          <a:p>
            <a:pPr algn="ctr"/>
            <a:r>
              <a:rPr lang="ja-JP" altLang="ja-JP" sz="1100" dirty="0">
                <a:latin typeface="游ゴシック 本文"/>
                <a:ea typeface="+mj-ea"/>
              </a:rPr>
              <a:t>・モッツアレラと完熟トマトのカプレーゼ　・大山鶏と根菜のロートロ</a:t>
            </a:r>
          </a:p>
          <a:p>
            <a:pPr algn="ctr"/>
            <a:r>
              <a:rPr lang="en-US" altLang="ja-JP" sz="1100" dirty="0">
                <a:latin typeface="游ゴシック 本文"/>
                <a:ea typeface="+mj-ea"/>
              </a:rPr>
              <a:t> </a:t>
            </a:r>
            <a:endParaRPr lang="ja-JP" altLang="ja-JP" sz="1100" dirty="0">
              <a:latin typeface="游ゴシック 本文"/>
              <a:ea typeface="+mj-ea"/>
            </a:endParaRPr>
          </a:p>
          <a:p>
            <a:pPr algn="ctr">
              <a:spcAft>
                <a:spcPts val="0"/>
              </a:spcAft>
            </a:pPr>
            <a:r>
              <a:rPr lang="en-US" altLang="ja-JP" sz="1100" b="1" u="sng" kern="100" dirty="0">
                <a:latin typeface="游ゴシック 本文"/>
                <a:cs typeface="Times New Roman" panose="02020603050405020304" pitchFamily="18" charset="0"/>
              </a:rPr>
              <a:t>Pizza</a:t>
            </a:r>
            <a:endParaRPr lang="ja-JP" altLang="ja-JP" sz="1100" b="1" u="sng" kern="100" dirty="0">
              <a:latin typeface="游ゴシック 本文"/>
              <a:cs typeface="Times New Roman" panose="02020603050405020304" pitchFamily="18" charset="0"/>
            </a:endParaRPr>
          </a:p>
          <a:p>
            <a:pPr algn="ctr"/>
            <a:r>
              <a:rPr lang="ja-JP" altLang="ja-JP" sz="1100" dirty="0">
                <a:latin typeface="游ゴシック 本文"/>
                <a:ea typeface="+mj-ea"/>
              </a:rPr>
              <a:t>・スペシャリテ　芳醇なトリュフ香るピザ　タルトゥーフォ・ネロ</a:t>
            </a:r>
          </a:p>
          <a:p>
            <a:pPr algn="ctr"/>
            <a:r>
              <a:rPr lang="ja-JP" altLang="ja-JP" sz="1100" dirty="0">
                <a:latin typeface="游ゴシック 本文"/>
                <a:ea typeface="+mj-ea"/>
              </a:rPr>
              <a:t>・マルゲリータ</a:t>
            </a:r>
            <a:r>
              <a:rPr lang="en-US" altLang="ja-JP" sz="1100" dirty="0">
                <a:latin typeface="游ゴシック 本文"/>
                <a:ea typeface="+mj-ea"/>
              </a:rPr>
              <a:t>VIP</a:t>
            </a:r>
            <a:endParaRPr lang="ja-JP" altLang="ja-JP" sz="1100" dirty="0">
              <a:latin typeface="游ゴシック 本文"/>
              <a:ea typeface="+mj-ea"/>
            </a:endParaRPr>
          </a:p>
          <a:p>
            <a:pPr algn="ctr"/>
            <a:r>
              <a:rPr lang="ja-JP" altLang="ja-JP" sz="1100" dirty="0">
                <a:latin typeface="游ゴシック 本文"/>
                <a:ea typeface="+mj-ea"/>
              </a:rPr>
              <a:t>・削りたて生ハムとルッコラ</a:t>
            </a:r>
            <a:r>
              <a:rPr lang="en-US" altLang="ja-JP" sz="1100" dirty="0">
                <a:latin typeface="游ゴシック 本文"/>
                <a:ea typeface="+mj-ea"/>
              </a:rPr>
              <a:t>.</a:t>
            </a:r>
            <a:r>
              <a:rPr lang="ja-JP" altLang="ja-JP" sz="1100" dirty="0">
                <a:latin typeface="游ゴシック 本文"/>
                <a:ea typeface="+mj-ea"/>
              </a:rPr>
              <a:t>モッツアレラのビアンカ</a:t>
            </a:r>
          </a:p>
          <a:p>
            <a:pPr algn="ctr"/>
            <a:r>
              <a:rPr lang="en-US" altLang="ja-JP" sz="1100" dirty="0">
                <a:latin typeface="游ゴシック 本文"/>
                <a:ea typeface="+mj-ea"/>
              </a:rPr>
              <a:t> </a:t>
            </a:r>
            <a:endParaRPr lang="ja-JP" altLang="ja-JP" sz="1100" dirty="0">
              <a:latin typeface="游ゴシック 本文"/>
              <a:ea typeface="+mj-ea"/>
            </a:endParaRPr>
          </a:p>
          <a:p>
            <a:pPr algn="ctr">
              <a:spcAft>
                <a:spcPts val="0"/>
              </a:spcAft>
            </a:pPr>
            <a:r>
              <a:rPr lang="en-US" altLang="ja-JP" sz="1100" b="1" u="sng" kern="100" dirty="0">
                <a:latin typeface="游ゴシック 本文"/>
                <a:cs typeface="Times New Roman" panose="02020603050405020304" pitchFamily="18" charset="0"/>
              </a:rPr>
              <a:t>Pasta</a:t>
            </a:r>
            <a:endParaRPr lang="ja-JP" altLang="ja-JP" sz="1100" b="1" u="sng" kern="100" dirty="0">
              <a:latin typeface="游ゴシック 本文"/>
              <a:cs typeface="Times New Roman" panose="02020603050405020304" pitchFamily="18" charset="0"/>
            </a:endParaRPr>
          </a:p>
          <a:p>
            <a:pPr algn="ctr"/>
            <a:r>
              <a:rPr lang="ja-JP" altLang="ja-JP" sz="1100" dirty="0">
                <a:latin typeface="游ゴシック 本文"/>
                <a:ea typeface="+mj-ea"/>
              </a:rPr>
              <a:t>・さまざまな魚介類のペスカトーラ　スパゲティー二</a:t>
            </a:r>
          </a:p>
          <a:p>
            <a:pPr algn="ctr"/>
            <a:r>
              <a:rPr lang="ja-JP" altLang="ja-JP" sz="1100" dirty="0">
                <a:latin typeface="游ゴシック 本文"/>
                <a:ea typeface="+mj-ea"/>
              </a:rPr>
              <a:t>・リガトーニボロネーゼ</a:t>
            </a:r>
          </a:p>
          <a:p>
            <a:pPr algn="ctr"/>
            <a:r>
              <a:rPr lang="ja-JP" altLang="ja-JP" sz="1100" dirty="0">
                <a:latin typeface="游ゴシック 本文"/>
                <a:ea typeface="+mj-ea"/>
              </a:rPr>
              <a:t>・</a:t>
            </a:r>
            <a:r>
              <a:rPr lang="en-US" altLang="ja-JP" sz="1100" dirty="0">
                <a:latin typeface="游ゴシック 本文"/>
                <a:ea typeface="+mj-ea"/>
              </a:rPr>
              <a:t>4</a:t>
            </a:r>
            <a:r>
              <a:rPr lang="ja-JP" altLang="ja-JP" sz="1100" dirty="0">
                <a:latin typeface="游ゴシック 本文"/>
                <a:ea typeface="+mj-ea"/>
              </a:rPr>
              <a:t>種のチーズと胡桃のペンネゴルゴンゾーラ</a:t>
            </a:r>
          </a:p>
          <a:p>
            <a:pPr algn="ctr"/>
            <a:r>
              <a:rPr lang="en-US" altLang="ja-JP" sz="1100" dirty="0">
                <a:latin typeface="游ゴシック 本文"/>
                <a:ea typeface="+mj-ea"/>
              </a:rPr>
              <a:t> </a:t>
            </a:r>
            <a:endParaRPr lang="ja-JP" altLang="ja-JP" sz="1100" dirty="0">
              <a:latin typeface="游ゴシック 本文"/>
              <a:ea typeface="+mj-ea"/>
            </a:endParaRPr>
          </a:p>
          <a:p>
            <a:pPr algn="ctr"/>
            <a:r>
              <a:rPr lang="en-US" altLang="ja-JP" sz="1100" b="1" u="sng" dirty="0">
                <a:latin typeface="游ゴシック 本文"/>
                <a:ea typeface="+mj-ea"/>
              </a:rPr>
              <a:t>Poisson</a:t>
            </a:r>
            <a:endParaRPr lang="ja-JP" altLang="ja-JP" sz="1100" b="1" u="sng" dirty="0">
              <a:latin typeface="游ゴシック 本文"/>
              <a:ea typeface="+mj-ea"/>
            </a:endParaRPr>
          </a:p>
          <a:p>
            <a:pPr algn="ctr"/>
            <a:r>
              <a:rPr lang="ja-JP" altLang="ja-JP" sz="1100" dirty="0">
                <a:latin typeface="游ゴシック 本文"/>
                <a:ea typeface="+mj-ea"/>
              </a:rPr>
              <a:t>・手長海老</a:t>
            </a:r>
            <a:r>
              <a:rPr lang="en-US" altLang="ja-JP" sz="1100" dirty="0">
                <a:latin typeface="游ゴシック 本文"/>
                <a:ea typeface="+mj-ea"/>
              </a:rPr>
              <a:t>.</a:t>
            </a:r>
            <a:r>
              <a:rPr lang="ja-JP" altLang="ja-JP" sz="1100" dirty="0">
                <a:latin typeface="游ゴシック 本文"/>
                <a:ea typeface="+mj-ea"/>
              </a:rPr>
              <a:t>烏賊</a:t>
            </a:r>
            <a:r>
              <a:rPr lang="en-US" altLang="ja-JP" sz="1100" dirty="0">
                <a:latin typeface="游ゴシック 本文"/>
                <a:ea typeface="+mj-ea"/>
              </a:rPr>
              <a:t>.</a:t>
            </a:r>
            <a:r>
              <a:rPr lang="ja-JP" altLang="ja-JP" sz="1100" dirty="0">
                <a:latin typeface="游ゴシック 本文"/>
                <a:ea typeface="+mj-ea"/>
              </a:rPr>
              <a:t>旬魚</a:t>
            </a:r>
            <a:r>
              <a:rPr lang="en-US" altLang="ja-JP" sz="1100" dirty="0">
                <a:latin typeface="游ゴシック 本文"/>
                <a:ea typeface="+mj-ea"/>
              </a:rPr>
              <a:t>.</a:t>
            </a:r>
            <a:r>
              <a:rPr lang="ja-JP" altLang="ja-JP" sz="1100" dirty="0">
                <a:latin typeface="游ゴシック 本文"/>
                <a:ea typeface="+mj-ea"/>
              </a:rPr>
              <a:t>貝類のアクアパッツア</a:t>
            </a:r>
          </a:p>
          <a:p>
            <a:pPr algn="ctr"/>
            <a:r>
              <a:rPr lang="en-US" altLang="ja-JP" sz="1100" dirty="0">
                <a:latin typeface="游ゴシック 本文"/>
                <a:ea typeface="+mj-ea"/>
              </a:rPr>
              <a:t> </a:t>
            </a:r>
            <a:endParaRPr lang="ja-JP" altLang="ja-JP" sz="1100" dirty="0">
              <a:latin typeface="游ゴシック 本文"/>
              <a:ea typeface="+mj-ea"/>
            </a:endParaRPr>
          </a:p>
          <a:p>
            <a:pPr algn="ctr"/>
            <a:r>
              <a:rPr lang="en-US" altLang="ja-JP" sz="1100" b="1" u="sng" dirty="0">
                <a:latin typeface="游ゴシック 本文"/>
                <a:ea typeface="+mj-ea"/>
              </a:rPr>
              <a:t>Viand</a:t>
            </a:r>
            <a:endParaRPr lang="ja-JP" altLang="ja-JP" sz="1100" b="1" u="sng" dirty="0">
              <a:latin typeface="游ゴシック 本文"/>
              <a:ea typeface="+mj-ea"/>
            </a:endParaRPr>
          </a:p>
          <a:p>
            <a:pPr algn="ctr"/>
            <a:r>
              <a:rPr lang="ja-JP" altLang="ja-JP" sz="1100" dirty="0">
                <a:latin typeface="游ゴシック 本文"/>
                <a:ea typeface="+mj-ea"/>
              </a:rPr>
              <a:t>・特選牛サーロインのロースト　グリーンペッパーソース</a:t>
            </a:r>
          </a:p>
          <a:p>
            <a:pPr algn="ctr"/>
            <a:r>
              <a:rPr lang="ja-JP" altLang="ja-JP" sz="1100" dirty="0">
                <a:latin typeface="游ゴシック 本文"/>
                <a:ea typeface="+mj-ea"/>
              </a:rPr>
              <a:t>・岩手県産　岩中ポークのロティ　マスタードソース</a:t>
            </a:r>
          </a:p>
          <a:p>
            <a:pPr algn="ctr"/>
            <a:r>
              <a:rPr lang="en-US" altLang="ja-JP" sz="1100" dirty="0">
                <a:latin typeface="游ゴシック 本文"/>
                <a:ea typeface="+mj-ea"/>
              </a:rPr>
              <a:t> </a:t>
            </a:r>
            <a:endParaRPr lang="ja-JP" altLang="ja-JP" sz="1100" dirty="0">
              <a:latin typeface="游ゴシック 本文"/>
              <a:ea typeface="+mj-ea"/>
            </a:endParaRPr>
          </a:p>
          <a:p>
            <a:pPr algn="ctr">
              <a:spcAft>
                <a:spcPts val="0"/>
              </a:spcAft>
            </a:pPr>
            <a:r>
              <a:rPr lang="en-US" altLang="ja-JP" sz="1100" b="1" u="sng" kern="100" dirty="0">
                <a:latin typeface="游ゴシック 本文"/>
                <a:cs typeface="Times New Roman" panose="02020603050405020304" pitchFamily="18" charset="0"/>
              </a:rPr>
              <a:t> </a:t>
            </a:r>
            <a:r>
              <a:rPr lang="en-US" altLang="ja-JP" sz="1100" b="1" u="sng" kern="100" dirty="0" err="1">
                <a:latin typeface="游ゴシック 本文"/>
                <a:cs typeface="Times New Roman" panose="02020603050405020304" pitchFamily="18" charset="0"/>
              </a:rPr>
              <a:t>Dollce</a:t>
            </a:r>
            <a:endParaRPr lang="ja-JP" altLang="ja-JP" sz="1100" b="1" u="sng" kern="100" dirty="0">
              <a:latin typeface="游ゴシック 本文"/>
              <a:cs typeface="Times New Roman" panose="02020603050405020304" pitchFamily="18" charset="0"/>
            </a:endParaRPr>
          </a:p>
          <a:p>
            <a:pPr algn="ctr"/>
            <a:r>
              <a:rPr lang="ja-JP" altLang="ja-JP" sz="1100" dirty="0">
                <a:latin typeface="游ゴシック 本文"/>
                <a:ea typeface="+mj-ea"/>
              </a:rPr>
              <a:t>・エスプレッソとマスカルポーネのティラミス</a:t>
            </a:r>
          </a:p>
          <a:p>
            <a:pPr algn="ctr"/>
            <a:r>
              <a:rPr lang="ja-JP" altLang="ja-JP" sz="1100" dirty="0">
                <a:latin typeface="游ゴシック 本文"/>
                <a:ea typeface="+mj-ea"/>
              </a:rPr>
              <a:t>・リコッタのチーズケーキ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1536462" y="7211480"/>
            <a:ext cx="425664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altLang="ja-JP" sz="1050" kern="100" dirty="0">
                <a:latin typeface="Century" panose="02040604050505020304" pitchFamily="18" charset="0"/>
                <a:ea typeface="游明朝 Light" panose="02020300000000000000" pitchFamily="18" charset="-128"/>
                <a:cs typeface="Times New Roman" panose="02020603050405020304" pitchFamily="18" charset="0"/>
              </a:rPr>
              <a:t>※</a:t>
            </a:r>
            <a:r>
              <a:rPr lang="ja-JP" altLang="ja-JP" sz="1050" kern="100" dirty="0">
                <a:latin typeface="Century" panose="02040604050505020304" pitchFamily="18" charset="0"/>
                <a:ea typeface="游明朝 Light" panose="02020300000000000000" pitchFamily="18" charset="-128"/>
                <a:cs typeface="Times New Roman" panose="02020603050405020304" pitchFamily="18" charset="0"/>
              </a:rPr>
              <a:t>過去事例のため確定ではございません。</a:t>
            </a:r>
            <a:endParaRPr lang="ja-JP" altLang="ja-JP" sz="105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2218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527196" y="3259322"/>
            <a:ext cx="2093206" cy="273811"/>
          </a:xfrm>
        </p:spPr>
        <p:txBody>
          <a:bodyPr>
            <a:noAutofit/>
          </a:bodyPr>
          <a:lstStyle/>
          <a:p>
            <a:r>
              <a:rPr lang="ja-JP" altLang="en-US" sz="1600" b="1" dirty="0"/>
              <a:t>スタンダードプラン</a:t>
            </a: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145" y="2534392"/>
            <a:ext cx="1934459" cy="1287546"/>
          </a:xfrm>
          <a:prstGeom prst="rect">
            <a:avLst/>
          </a:prstGeom>
        </p:spPr>
      </p:pic>
      <p:cxnSp>
        <p:nvCxnSpPr>
          <p:cNvPr id="11" name="直線コネクタ 10"/>
          <p:cNvCxnSpPr/>
          <p:nvPr/>
        </p:nvCxnSpPr>
        <p:spPr>
          <a:xfrm>
            <a:off x="307973" y="3923867"/>
            <a:ext cx="6242055" cy="10653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正方形/長方形 13"/>
          <p:cNvSpPr/>
          <p:nvPr/>
        </p:nvSpPr>
        <p:spPr>
          <a:xfrm>
            <a:off x="2390161" y="2612941"/>
            <a:ext cx="2489812" cy="33050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446606" y="2657009"/>
            <a:ext cx="23391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b="1" dirty="0">
                <a:solidFill>
                  <a:schemeClr val="bg1"/>
                </a:solidFill>
                <a:latin typeface="Brush Script MT" panose="03060802040406070304" pitchFamily="66" charset="0"/>
              </a:rPr>
              <a:t>歓送迎会や謝恩会におすすめ！</a:t>
            </a:r>
          </a:p>
        </p:txBody>
      </p:sp>
      <p:sp>
        <p:nvSpPr>
          <p:cNvPr id="20" name="サブタイトル 2"/>
          <p:cNvSpPr txBox="1">
            <a:spLocks/>
          </p:cNvSpPr>
          <p:nvPr/>
        </p:nvSpPr>
        <p:spPr>
          <a:xfrm>
            <a:off x="2524618" y="4814242"/>
            <a:ext cx="1872867" cy="2567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600" b="1" dirty="0"/>
              <a:t>カジュアルプラン</a:t>
            </a:r>
          </a:p>
        </p:txBody>
      </p:sp>
      <p:cxnSp>
        <p:nvCxnSpPr>
          <p:cNvPr id="22" name="直線コネクタ 21"/>
          <p:cNvCxnSpPr/>
          <p:nvPr/>
        </p:nvCxnSpPr>
        <p:spPr>
          <a:xfrm>
            <a:off x="307973" y="5521016"/>
            <a:ext cx="6242055" cy="10653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正方形/長方形 22"/>
          <p:cNvSpPr/>
          <p:nvPr/>
        </p:nvSpPr>
        <p:spPr>
          <a:xfrm>
            <a:off x="2390161" y="4210090"/>
            <a:ext cx="2489812" cy="33050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524618" y="4253842"/>
            <a:ext cx="22208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solidFill>
                  <a:schemeClr val="bg1"/>
                </a:solidFill>
                <a:latin typeface="Brush Script MT" panose="03060802040406070304" pitchFamily="66" charset="0"/>
              </a:rPr>
              <a:t>大人数必見！同窓会に最適！</a:t>
            </a:r>
          </a:p>
        </p:txBody>
      </p:sp>
      <p:sp>
        <p:nvSpPr>
          <p:cNvPr id="26" name="正方形/長方形 25"/>
          <p:cNvSpPr/>
          <p:nvPr/>
        </p:nvSpPr>
        <p:spPr>
          <a:xfrm>
            <a:off x="4673436" y="3247490"/>
            <a:ext cx="208743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1</a:t>
            </a:r>
            <a:r>
              <a:rPr lang="ja-JP" altLang="en-US" sz="1200" dirty="0">
                <a:solidFill>
                  <a:srgbClr val="323232"/>
                </a:solidFill>
                <a:latin typeface="+mn-ea"/>
              </a:rPr>
              <a:t>名あたり </a:t>
            </a:r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(</a:t>
            </a:r>
            <a:r>
              <a:rPr lang="ja-JP" altLang="en-US" sz="1200" dirty="0">
                <a:solidFill>
                  <a:srgbClr val="323232"/>
                </a:solidFill>
                <a:latin typeface="+mn-ea"/>
              </a:rPr>
              <a:t>税込</a:t>
            </a:r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) :</a:t>
            </a:r>
            <a:r>
              <a:rPr lang="en-US" altLang="ja-JP" sz="1200" dirty="0">
                <a:solidFill>
                  <a:srgbClr val="ED551B"/>
                </a:solidFill>
                <a:latin typeface="+mn-ea"/>
              </a:rPr>
              <a:t>8,500</a:t>
            </a:r>
            <a:r>
              <a:rPr lang="ja-JP" altLang="en-US" sz="1200" dirty="0">
                <a:solidFill>
                  <a:srgbClr val="ED551B"/>
                </a:solidFill>
                <a:latin typeface="+mn-ea"/>
              </a:rPr>
              <a:t>円 </a:t>
            </a:r>
            <a:endParaRPr lang="ja-JP" altLang="en-US" sz="1200" i="0" dirty="0">
              <a:solidFill>
                <a:srgbClr val="ED551B"/>
              </a:solidFill>
              <a:effectLst/>
              <a:latin typeface="+mn-ea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4660546" y="4819971"/>
            <a:ext cx="208743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1</a:t>
            </a:r>
            <a:r>
              <a:rPr lang="ja-JP" altLang="en-US" sz="1200" dirty="0">
                <a:solidFill>
                  <a:srgbClr val="323232"/>
                </a:solidFill>
                <a:latin typeface="+mn-ea"/>
              </a:rPr>
              <a:t>名あたり </a:t>
            </a:r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(</a:t>
            </a:r>
            <a:r>
              <a:rPr lang="ja-JP" altLang="en-US" sz="1200" dirty="0">
                <a:solidFill>
                  <a:srgbClr val="323232"/>
                </a:solidFill>
                <a:latin typeface="+mn-ea"/>
              </a:rPr>
              <a:t>税込</a:t>
            </a:r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) :</a:t>
            </a:r>
            <a:r>
              <a:rPr lang="en-US" altLang="ja-JP" sz="1200" dirty="0">
                <a:solidFill>
                  <a:srgbClr val="ED551B"/>
                </a:solidFill>
                <a:latin typeface="+mn-ea"/>
              </a:rPr>
              <a:t>7,000</a:t>
            </a:r>
            <a:r>
              <a:rPr lang="ja-JP" altLang="en-US" sz="1200" dirty="0">
                <a:solidFill>
                  <a:srgbClr val="ED551B"/>
                </a:solidFill>
                <a:latin typeface="+mn-ea"/>
              </a:rPr>
              <a:t>円 </a:t>
            </a:r>
            <a:endParaRPr lang="ja-JP" altLang="en-US" sz="1200" i="0" dirty="0">
              <a:solidFill>
                <a:srgbClr val="ED551B"/>
              </a:solidFill>
              <a:effectLst/>
              <a:latin typeface="+mn-ea"/>
            </a:endParaRPr>
          </a:p>
        </p:txBody>
      </p:sp>
      <p:sp>
        <p:nvSpPr>
          <p:cNvPr id="29" name="サブタイトル 2"/>
          <p:cNvSpPr txBox="1">
            <a:spLocks/>
          </p:cNvSpPr>
          <p:nvPr/>
        </p:nvSpPr>
        <p:spPr>
          <a:xfrm>
            <a:off x="2571439" y="6476645"/>
            <a:ext cx="1872867" cy="2567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600" b="1" dirty="0"/>
              <a:t>プレミアムプラン</a:t>
            </a:r>
          </a:p>
        </p:txBody>
      </p:sp>
      <p:cxnSp>
        <p:nvCxnSpPr>
          <p:cNvPr id="30" name="直線コネクタ 29"/>
          <p:cNvCxnSpPr/>
          <p:nvPr/>
        </p:nvCxnSpPr>
        <p:spPr>
          <a:xfrm>
            <a:off x="307971" y="7123819"/>
            <a:ext cx="6242055" cy="10653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正方形/長方形 30"/>
          <p:cNvSpPr/>
          <p:nvPr/>
        </p:nvSpPr>
        <p:spPr>
          <a:xfrm>
            <a:off x="2390159" y="5858049"/>
            <a:ext cx="2489812" cy="33050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461681" y="5914655"/>
            <a:ext cx="23553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solidFill>
                  <a:schemeClr val="bg1"/>
                </a:solidFill>
                <a:latin typeface="Brush Script MT" panose="03060802040406070304" pitchFamily="66" charset="0"/>
              </a:rPr>
              <a:t>表彰・記念パーティーに最適！</a:t>
            </a:r>
          </a:p>
        </p:txBody>
      </p:sp>
      <p:sp>
        <p:nvSpPr>
          <p:cNvPr id="34" name="正方形/長方形 33"/>
          <p:cNvSpPr/>
          <p:nvPr/>
        </p:nvSpPr>
        <p:spPr>
          <a:xfrm>
            <a:off x="4620402" y="6489935"/>
            <a:ext cx="210346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1</a:t>
            </a:r>
            <a:r>
              <a:rPr lang="ja-JP" altLang="en-US" sz="1200" dirty="0">
                <a:solidFill>
                  <a:srgbClr val="323232"/>
                </a:solidFill>
                <a:latin typeface="+mn-ea"/>
              </a:rPr>
              <a:t>名あたり </a:t>
            </a:r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(</a:t>
            </a:r>
            <a:r>
              <a:rPr lang="ja-JP" altLang="en-US" sz="1200" dirty="0">
                <a:solidFill>
                  <a:srgbClr val="323232"/>
                </a:solidFill>
                <a:latin typeface="+mn-ea"/>
              </a:rPr>
              <a:t>税込</a:t>
            </a:r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) :</a:t>
            </a:r>
            <a:r>
              <a:rPr lang="en-US" altLang="ja-JP" sz="1200" dirty="0">
                <a:solidFill>
                  <a:srgbClr val="ED551B"/>
                </a:solidFill>
                <a:latin typeface="+mn-ea"/>
              </a:rPr>
              <a:t>10,000</a:t>
            </a:r>
            <a:r>
              <a:rPr lang="ja-JP" altLang="en-US" sz="1200" dirty="0">
                <a:solidFill>
                  <a:srgbClr val="ED551B"/>
                </a:solidFill>
                <a:latin typeface="+mn-ea"/>
              </a:rPr>
              <a:t>円 </a:t>
            </a:r>
            <a:endParaRPr lang="ja-JP" altLang="en-US" sz="1200" i="0" dirty="0">
              <a:solidFill>
                <a:srgbClr val="ED551B"/>
              </a:solidFill>
              <a:effectLst/>
              <a:latin typeface="+mn-ea"/>
            </a:endParaRPr>
          </a:p>
        </p:txBody>
      </p:sp>
      <p:pic>
        <p:nvPicPr>
          <p:cNvPr id="35" name="図 3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301" y="5727798"/>
            <a:ext cx="1953002" cy="1302474"/>
          </a:xfrm>
          <a:prstGeom prst="rect">
            <a:avLst/>
          </a:prstGeom>
        </p:spPr>
      </p:pic>
      <p:pic>
        <p:nvPicPr>
          <p:cNvPr id="36" name="図 3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99" b="22516"/>
          <a:stretch/>
        </p:blipFill>
        <p:spPr>
          <a:xfrm>
            <a:off x="890509" y="23259"/>
            <a:ext cx="5076981" cy="2145819"/>
          </a:xfrm>
          <a:prstGeom prst="rect">
            <a:avLst/>
          </a:prstGeom>
        </p:spPr>
      </p:pic>
      <p:sp>
        <p:nvSpPr>
          <p:cNvPr id="39" name="正方形/長方形 38"/>
          <p:cNvSpPr/>
          <p:nvPr/>
        </p:nvSpPr>
        <p:spPr>
          <a:xfrm>
            <a:off x="203602" y="23259"/>
            <a:ext cx="6534836" cy="8640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2493968" y="8837965"/>
            <a:ext cx="18700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err="1"/>
              <a:t>Serafina</a:t>
            </a:r>
            <a:r>
              <a:rPr kumimoji="1" lang="en-US" altLang="ja-JP" sz="1200" dirty="0"/>
              <a:t> NEW YORK</a:t>
            </a:r>
            <a:r>
              <a:rPr kumimoji="1" lang="ja-JP" altLang="en-US" sz="1200" dirty="0"/>
              <a:t>丸の内</a:t>
            </a:r>
          </a:p>
        </p:txBody>
      </p:sp>
      <p:sp>
        <p:nvSpPr>
          <p:cNvPr id="28" name="サブタイトル 2"/>
          <p:cNvSpPr txBox="1">
            <a:spLocks/>
          </p:cNvSpPr>
          <p:nvPr/>
        </p:nvSpPr>
        <p:spPr>
          <a:xfrm>
            <a:off x="2673186" y="8131920"/>
            <a:ext cx="1872867" cy="2567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600" b="1" dirty="0"/>
              <a:t>少人数プラン</a:t>
            </a:r>
          </a:p>
        </p:txBody>
      </p:sp>
      <p:sp>
        <p:nvSpPr>
          <p:cNvPr id="38" name="正方形/長方形 37"/>
          <p:cNvSpPr/>
          <p:nvPr/>
        </p:nvSpPr>
        <p:spPr>
          <a:xfrm>
            <a:off x="2382417" y="7412082"/>
            <a:ext cx="2489812" cy="33050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2453939" y="7468688"/>
            <a:ext cx="23553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solidFill>
                  <a:schemeClr val="bg1"/>
                </a:solidFill>
                <a:latin typeface="Brush Script MT" panose="03060802040406070304" pitchFamily="66" charset="0"/>
              </a:rPr>
              <a:t>少人数プラン！～３２名様まで</a:t>
            </a:r>
          </a:p>
        </p:txBody>
      </p:sp>
      <p:sp>
        <p:nvSpPr>
          <p:cNvPr id="42" name="正方形/長方形 41"/>
          <p:cNvSpPr/>
          <p:nvPr/>
        </p:nvSpPr>
        <p:spPr>
          <a:xfrm>
            <a:off x="4606831" y="8147769"/>
            <a:ext cx="217239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1</a:t>
            </a:r>
            <a:r>
              <a:rPr lang="ja-JP" altLang="en-US" sz="1200" dirty="0">
                <a:solidFill>
                  <a:srgbClr val="323232"/>
                </a:solidFill>
                <a:latin typeface="+mn-ea"/>
              </a:rPr>
              <a:t>名あたり </a:t>
            </a:r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(</a:t>
            </a:r>
            <a:r>
              <a:rPr lang="ja-JP" altLang="en-US" sz="1200" dirty="0">
                <a:solidFill>
                  <a:srgbClr val="323232"/>
                </a:solidFill>
                <a:latin typeface="+mn-ea"/>
              </a:rPr>
              <a:t>税込</a:t>
            </a:r>
            <a:r>
              <a:rPr lang="en-US" altLang="ja-JP" sz="1200" dirty="0">
                <a:solidFill>
                  <a:srgbClr val="323232"/>
                </a:solidFill>
                <a:latin typeface="+mn-ea"/>
              </a:rPr>
              <a:t>) :</a:t>
            </a:r>
            <a:r>
              <a:rPr lang="en-US" altLang="ja-JP" sz="1200" dirty="0">
                <a:solidFill>
                  <a:srgbClr val="ED551B"/>
                </a:solidFill>
                <a:latin typeface="+mn-ea"/>
              </a:rPr>
              <a:t>6,500</a:t>
            </a:r>
            <a:r>
              <a:rPr lang="ja-JP" altLang="en-US" sz="1200" dirty="0">
                <a:solidFill>
                  <a:srgbClr val="ED551B"/>
                </a:solidFill>
                <a:latin typeface="+mn-ea"/>
              </a:rPr>
              <a:t>円～ </a:t>
            </a:r>
            <a:endParaRPr lang="ja-JP" altLang="en-US" sz="1200" i="0" dirty="0">
              <a:solidFill>
                <a:srgbClr val="ED551B"/>
              </a:solidFill>
              <a:effectLst/>
              <a:latin typeface="+mn-ea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867" y="4008076"/>
            <a:ext cx="1934891" cy="1451168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17" y="7327040"/>
            <a:ext cx="1972158" cy="1314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8132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284</TotalTime>
  <Words>251</Words>
  <Application>Microsoft Macintosh PowerPoint</Application>
  <PresentationFormat>画面に合わせる (4:3)</PresentationFormat>
  <Paragraphs>46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Brush Script MT</vt:lpstr>
      <vt:lpstr>游ゴシック</vt:lpstr>
      <vt:lpstr>游ゴシック 本文</vt:lpstr>
      <vt:lpstr>Arial</vt:lpstr>
      <vt:lpstr>Calibri</vt:lpstr>
      <vt:lpstr>Calibri Light</vt:lpstr>
      <vt:lpstr>Century</vt:lpstr>
      <vt:lpstr>Office テーマ</vt:lpstr>
      <vt:lpstr>PowerPoint プレゼンテーション</vt:lpstr>
      <vt:lpstr>PowerPoint プレゼンテーション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原 紫穂</dc:creator>
  <cp:lastModifiedBy>katsu oda</cp:lastModifiedBy>
  <cp:revision>19</cp:revision>
  <dcterms:created xsi:type="dcterms:W3CDTF">2024-03-28T04:06:51Z</dcterms:created>
  <dcterms:modified xsi:type="dcterms:W3CDTF">2024-04-01T07:02:14Z</dcterms:modified>
</cp:coreProperties>
</file>